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72" r:id="rId4"/>
    <p:sldId id="266" r:id="rId5"/>
    <p:sldId id="265" r:id="rId6"/>
    <p:sldId id="273" r:id="rId7"/>
    <p:sldId id="274" r:id="rId8"/>
    <p:sldId id="267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61" autoAdjust="0"/>
    <p:restoredTop sz="94660"/>
  </p:normalViewPr>
  <p:slideViewPr>
    <p:cSldViewPr snapToGrid="0">
      <p:cViewPr varScale="1">
        <p:scale>
          <a:sx n="73" d="100"/>
          <a:sy n="73" d="100"/>
        </p:scale>
        <p:origin x="11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png>
</file>

<file path=ppt/media/image10.png>
</file>

<file path=ppt/media/image2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535E2-72B3-43F1-846C-32A531AB83D3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FA6D0B-EE73-43AD-9702-BDDF5437B1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08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26FEB-109C-4033-963C-769582A11785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433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AD42C-04A9-4ACF-A2E6-3E0F5B345E19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071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AD42C-04A9-4ACF-A2E6-3E0F5B345E19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4170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AD42C-04A9-4ACF-A2E6-3E0F5B345E19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3486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AD42C-04A9-4ACF-A2E6-3E0F5B345E19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877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AD42C-04A9-4ACF-A2E6-3E0F5B345E19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6574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AD42C-04A9-4ACF-A2E6-3E0F5B345E19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7894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6AD42C-04A9-4ACF-A2E6-3E0F5B345E19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8765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326FEB-109C-4033-963C-769582A11785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749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1325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909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299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7600628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114552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923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992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619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987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4586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674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2320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338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20F0E-1AEA-4709-90ED-ECBBB158F5A9}" type="datetimeFigureOut">
              <a:rPr lang="zh-CN" altLang="en-US" smtClean="0"/>
              <a:t>2022-5-7 ,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82AC9B-4513-4A68-819E-0F9E02CBDF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5036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wmf"/><Relationship Id="rId3" Type="http://schemas.openxmlformats.org/officeDocument/2006/relationships/notesSlide" Target="../notesSlides/notesSlide4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145714" y="1515191"/>
            <a:ext cx="11900571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latinLnBrk="1"/>
            <a:r>
              <a:rPr lang="en-US" altLang="zh-CN" sz="3200" b="1" dirty="0"/>
              <a:t>Neighborhood Attention </a:t>
            </a:r>
            <a:r>
              <a:rPr lang="en-US" altLang="zh-CN" sz="3200" b="1" dirty="0" smtClean="0"/>
              <a:t>Transformer</a:t>
            </a:r>
            <a:endParaRPr lang="en-US" altLang="zh-CN" sz="3200" b="1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3274828"/>
            <a:ext cx="12192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55">
            <a:extLst>
              <a:ext uri="{FF2B5EF4-FFF2-40B4-BE49-F238E27FC236}">
                <a16:creationId xmlns="" xmlns:a16="http://schemas.microsoft.com/office/drawing/2014/main" id="{8C0AAF25-D021-4B98-BD91-18DC9D6907DE}"/>
              </a:ext>
            </a:extLst>
          </p:cNvPr>
          <p:cNvSpPr txBox="1"/>
          <p:nvPr/>
        </p:nvSpPr>
        <p:spPr>
          <a:xfrm>
            <a:off x="4003146" y="3870228"/>
            <a:ext cx="4185705" cy="461639"/>
          </a:xfrm>
          <a:prstGeom prst="rect">
            <a:avLst/>
          </a:prstGeom>
          <a:noFill/>
        </p:spPr>
        <p:txBody>
          <a:bodyPr wrap="none" lIns="91412" tIns="45707" rIns="91412" bIns="45707" rtlCol="0">
            <a:spAutoFit/>
          </a:bodyPr>
          <a:lstStyle/>
          <a:p>
            <a:pPr defTabSz="914354">
              <a:defRPr/>
            </a:pPr>
            <a:r>
              <a:rPr lang="zh-CN" altLang="en-US" sz="24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南京恩博科技算法部：汤庆飞</a:t>
            </a:r>
            <a:endParaRPr lang="en-US" altLang="zh-CN" sz="2400" kern="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3460845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145714" y="6357387"/>
            <a:ext cx="64695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https://github.com/SHI-Labs/Neighborhood-Attention-Transformer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45714" y="5802038"/>
            <a:ext cx="3312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https://arxiv.org/abs/2204.07143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4072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6407993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908145"/>
            <a:ext cx="12192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"/>
          <p:cNvSpPr txBox="1"/>
          <p:nvPr/>
        </p:nvSpPr>
        <p:spPr>
          <a:xfrm>
            <a:off x="88033" y="271780"/>
            <a:ext cx="1067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NAT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0937"/>
            <a:ext cx="12192000" cy="461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89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6407993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908145"/>
            <a:ext cx="12192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"/>
          <p:cNvSpPr txBox="1"/>
          <p:nvPr/>
        </p:nvSpPr>
        <p:spPr>
          <a:xfrm>
            <a:off x="88033" y="271780"/>
            <a:ext cx="1067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NAT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88422" y="3639235"/>
            <a:ext cx="6017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NAT</a:t>
            </a:r>
            <a:r>
              <a:rPr lang="zh-CN" altLang="en-US" sz="2400" dirty="0"/>
              <a:t>的优势</a:t>
            </a:r>
            <a:endParaRPr lang="zh-CN" altLang="en-US" sz="2400" dirty="0"/>
          </a:p>
        </p:txBody>
      </p:sp>
      <p:sp>
        <p:nvSpPr>
          <p:cNvPr id="13" name="文本框 12"/>
          <p:cNvSpPr txBox="1"/>
          <p:nvPr/>
        </p:nvSpPr>
        <p:spPr>
          <a:xfrm>
            <a:off x="940526" y="1397726"/>
            <a:ext cx="3056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VIT</a:t>
            </a:r>
            <a:r>
              <a:rPr lang="zh-CN" altLang="en-US" sz="2400" dirty="0" smtClean="0"/>
              <a:t>结构存在的问题</a:t>
            </a:r>
            <a:endParaRPr lang="zh-CN" altLang="en-US" sz="24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345474" y="1887383"/>
            <a:ext cx="9501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smtClean="0"/>
              <a:t>Token</a:t>
            </a:r>
            <a:r>
              <a:rPr lang="zh-CN" altLang="en-US" dirty="0" smtClean="0"/>
              <a:t>数量相对图像分辨率具有二次复杂度，高分辨率图像将会带来复杂度和内存的二次增长，对需要高分辨率图像的目标检测和分割任务带来挑战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345474" y="2660619"/>
            <a:ext cx="4942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smtClean="0"/>
              <a:t>VIT</a:t>
            </a:r>
            <a:r>
              <a:rPr lang="zh-CN" altLang="en-US" dirty="0" smtClean="0"/>
              <a:t>只在</a:t>
            </a:r>
            <a:r>
              <a:rPr lang="en-US" altLang="zh-CN" dirty="0" smtClean="0"/>
              <a:t>MLP</a:t>
            </a:r>
            <a:r>
              <a:rPr lang="zh-CN" altLang="en-US" dirty="0" smtClean="0"/>
              <a:t>中获得局部性和平移不变性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1345474" y="5206421"/>
            <a:ext cx="9501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 smtClean="0"/>
              <a:t>提出</a:t>
            </a:r>
            <a:r>
              <a:rPr lang="en-US" altLang="zh-CN" dirty="0" smtClean="0"/>
              <a:t>Neighborhood Attention Transformer[NAT]</a:t>
            </a:r>
            <a:r>
              <a:rPr lang="zh-CN" altLang="en-US" dirty="0" smtClean="0"/>
              <a:t>结构，通过设计类似</a:t>
            </a:r>
            <a:r>
              <a:rPr lang="zh-CN" altLang="en-US" dirty="0"/>
              <a:t>卷积</a:t>
            </a:r>
            <a:r>
              <a:rPr lang="zh-CN" altLang="en-US" dirty="0" smtClean="0"/>
              <a:t>的</a:t>
            </a:r>
            <a:r>
              <a:rPr lang="zh-CN" altLang="en-US" dirty="0"/>
              <a:t>分层次的结构</a:t>
            </a:r>
            <a:r>
              <a:rPr lang="zh-CN" altLang="en-US" dirty="0" smtClean="0"/>
              <a:t>，在每层做</a:t>
            </a:r>
            <a:r>
              <a:rPr lang="en-US" altLang="zh-CN" dirty="0" smtClean="0"/>
              <a:t>2</a:t>
            </a:r>
            <a:r>
              <a:rPr lang="zh-CN" altLang="en-US" dirty="0" smtClean="0"/>
              <a:t>倍下采样，将空间大小减小一半，降低计算复杂度</a:t>
            </a:r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1345474" y="4378523"/>
            <a:ext cx="9501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 smtClean="0"/>
              <a:t>提出</a:t>
            </a:r>
            <a:r>
              <a:rPr lang="en-US" altLang="zh-CN" dirty="0" smtClean="0"/>
              <a:t>Neighborhood Attention[NA]</a:t>
            </a:r>
            <a:r>
              <a:rPr lang="zh-CN" altLang="en-US" dirty="0" smtClean="0"/>
              <a:t>模块，将</a:t>
            </a:r>
            <a:r>
              <a:rPr lang="en-US" altLang="zh-CN" dirty="0" smtClean="0"/>
              <a:t>query token</a:t>
            </a:r>
            <a:r>
              <a:rPr lang="zh-CN" altLang="en-US" dirty="0" smtClean="0"/>
              <a:t>的感受野限制在</a:t>
            </a:r>
            <a:r>
              <a:rPr lang="en-US" altLang="zh-CN" dirty="0" smtClean="0"/>
              <a:t>token</a:t>
            </a:r>
            <a:r>
              <a:rPr lang="zh-CN" altLang="en-US" dirty="0" smtClean="0"/>
              <a:t>周围的一个固定大小的邻域内，加入位置偏差，解决局部性和平移不变性，降低计算复杂度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9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6407993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908145"/>
            <a:ext cx="12192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"/>
          <p:cNvSpPr txBox="1"/>
          <p:nvPr/>
        </p:nvSpPr>
        <p:spPr>
          <a:xfrm>
            <a:off x="88033" y="271780"/>
            <a:ext cx="8418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NA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7115"/>
            <a:ext cx="7511456" cy="474569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1456" y="4447694"/>
            <a:ext cx="4680544" cy="90563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414" y="1962806"/>
            <a:ext cx="4734586" cy="847843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733211" y="5525589"/>
            <a:ext cx="3749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P(</a:t>
            </a:r>
            <a:r>
              <a:rPr lang="en-US" altLang="zh-CN" dirty="0" err="1" smtClean="0"/>
              <a:t>i,j</a:t>
            </a:r>
            <a:r>
              <a:rPr lang="en-US" altLang="zh-CN" dirty="0" smtClean="0"/>
              <a:t>)</a:t>
            </a:r>
            <a:r>
              <a:rPr lang="zh-CN" altLang="en-US" dirty="0" smtClean="0"/>
              <a:t>表示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i,j</a:t>
            </a:r>
            <a:r>
              <a:rPr lang="en-US" altLang="zh-CN" dirty="0" smtClean="0"/>
              <a:t>)</a:t>
            </a:r>
            <a:r>
              <a:rPr lang="zh-CN" altLang="en-US" dirty="0" smtClean="0"/>
              <a:t>处的一个像素的邻域</a:t>
            </a:r>
            <a:endParaRPr lang="en-US" altLang="zh-CN" dirty="0" smtClean="0"/>
          </a:p>
          <a:p>
            <a:r>
              <a:rPr lang="en-US" altLang="zh-CN" dirty="0" smtClean="0"/>
              <a:t>B(</a:t>
            </a:r>
            <a:r>
              <a:rPr lang="en-US" altLang="zh-CN" dirty="0" err="1" smtClean="0"/>
              <a:t>i,j</a:t>
            </a:r>
            <a:r>
              <a:rPr lang="en-US" altLang="zh-CN" dirty="0" smtClean="0"/>
              <a:t>)</a:t>
            </a:r>
            <a:r>
              <a:rPr lang="zh-CN" altLang="en-US" dirty="0" smtClean="0"/>
              <a:t>表示相对位置偏差</a:t>
            </a:r>
            <a:endParaRPr lang="zh-CN" altLang="en-US" dirty="0"/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8214919"/>
              </p:ext>
            </p:extLst>
          </p:nvPr>
        </p:nvGraphicFramePr>
        <p:xfrm>
          <a:off x="11087100" y="5894921"/>
          <a:ext cx="110490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2" name="包装程序外壳对象" showAsIcon="1" r:id="rId7" imgW="1104840" imgH="533880" progId="Package">
                  <p:embed/>
                </p:oleObj>
              </mc:Choice>
              <mc:Fallback>
                <p:oleObj name="包装程序外壳对象" showAsIcon="1" r:id="rId7" imgW="1104840" imgH="5338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087100" y="5894921"/>
                        <a:ext cx="1104900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1056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6407993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908145"/>
            <a:ext cx="12192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"/>
          <p:cNvSpPr txBox="1"/>
          <p:nvPr/>
        </p:nvSpPr>
        <p:spPr>
          <a:xfrm>
            <a:off x="88033" y="271780"/>
            <a:ext cx="1067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NAT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08" y="1129555"/>
            <a:ext cx="11154079" cy="280236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31520" y="4451618"/>
            <a:ext cx="110031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1</a:t>
            </a:r>
            <a:r>
              <a:rPr lang="zh-CN" altLang="en-US" sz="2400" dirty="0" smtClean="0"/>
              <a:t>、</a:t>
            </a:r>
            <a:r>
              <a:rPr lang="en-US" altLang="zh-CN" sz="2400" dirty="0" smtClean="0"/>
              <a:t>NAT</a:t>
            </a:r>
            <a:r>
              <a:rPr lang="zh-CN" altLang="en-US" sz="2400" dirty="0" smtClean="0"/>
              <a:t>第一层采用</a:t>
            </a:r>
            <a:r>
              <a:rPr lang="en-US" altLang="zh-CN" sz="2400" dirty="0" smtClean="0"/>
              <a:t>2</a:t>
            </a:r>
            <a:r>
              <a:rPr lang="zh-CN" altLang="en-US" sz="2400" dirty="0" smtClean="0"/>
              <a:t>个</a:t>
            </a:r>
            <a:r>
              <a:rPr lang="en-US" altLang="zh-CN" sz="2400" dirty="0" smtClean="0"/>
              <a:t>3x3</a:t>
            </a:r>
            <a:r>
              <a:rPr lang="zh-CN" altLang="en-US" sz="2400" dirty="0" smtClean="0"/>
              <a:t>（</a:t>
            </a:r>
            <a:r>
              <a:rPr lang="en-US" altLang="zh-CN" sz="2400" dirty="0" smtClean="0"/>
              <a:t>stride=2</a:t>
            </a:r>
            <a:r>
              <a:rPr lang="zh-CN" altLang="en-US" sz="2400" dirty="0" smtClean="0"/>
              <a:t>）卷积将输入图像大小</a:t>
            </a:r>
            <a:r>
              <a:rPr lang="en-US" altLang="zh-CN" sz="2400" dirty="0" smtClean="0"/>
              <a:t>H x W</a:t>
            </a:r>
            <a:r>
              <a:rPr lang="zh-CN" altLang="en-US" sz="2400" dirty="0" smtClean="0"/>
              <a:t>缩放至</a:t>
            </a:r>
            <a:r>
              <a:rPr lang="en-US" altLang="zh-CN" sz="2400" dirty="0" smtClean="0"/>
              <a:t>H/4 x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W/4</a:t>
            </a:r>
          </a:p>
          <a:p>
            <a:r>
              <a:rPr lang="en-US" altLang="zh-CN" sz="2400" dirty="0" smtClean="0"/>
              <a:t>2</a:t>
            </a:r>
            <a:r>
              <a:rPr lang="zh-CN" altLang="en-US" sz="2400" dirty="0" smtClean="0"/>
              <a:t>、下面</a:t>
            </a:r>
            <a:r>
              <a:rPr lang="zh-CN" altLang="en-US" sz="2400" dirty="0"/>
              <a:t>三</a:t>
            </a:r>
            <a:r>
              <a:rPr lang="zh-CN" altLang="en-US" sz="2400" dirty="0" smtClean="0"/>
              <a:t>层，每层接一个下采样器，做</a:t>
            </a:r>
            <a:r>
              <a:rPr lang="en-US" altLang="zh-CN" sz="2400" dirty="0" smtClean="0"/>
              <a:t>2</a:t>
            </a:r>
            <a:r>
              <a:rPr lang="zh-CN" altLang="en-US" sz="2400" dirty="0" smtClean="0"/>
              <a:t>倍下采样，</a:t>
            </a:r>
            <a:r>
              <a:rPr lang="en-US" altLang="zh-CN" sz="2400" dirty="0" smtClean="0"/>
              <a:t>token</a:t>
            </a:r>
            <a:r>
              <a:rPr lang="zh-CN" altLang="en-US" sz="2400" dirty="0" smtClean="0"/>
              <a:t>维度做</a:t>
            </a:r>
            <a:r>
              <a:rPr lang="en-US" altLang="zh-CN" sz="2400" dirty="0" smtClean="0"/>
              <a:t>4</a:t>
            </a:r>
            <a:r>
              <a:rPr lang="zh-CN" altLang="en-US" sz="2400" dirty="0" smtClean="0"/>
              <a:t>倍下采样</a:t>
            </a: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511588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6407993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908145"/>
            <a:ext cx="12192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9382"/>
            <a:ext cx="7258672" cy="4140925"/>
          </a:xfrm>
          <a:prstGeom prst="rect">
            <a:avLst/>
          </a:prstGeom>
        </p:spPr>
      </p:pic>
      <p:sp>
        <p:nvSpPr>
          <p:cNvPr id="8" name="TextBox 1"/>
          <p:cNvSpPr txBox="1"/>
          <p:nvPr/>
        </p:nvSpPr>
        <p:spPr>
          <a:xfrm>
            <a:off x="88033" y="271780"/>
            <a:ext cx="1067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NAT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672" y="1419382"/>
            <a:ext cx="4634512" cy="405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720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6407993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908145"/>
            <a:ext cx="12192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045" y="959736"/>
            <a:ext cx="8125098" cy="5812570"/>
          </a:xfrm>
          <a:prstGeom prst="rect">
            <a:avLst/>
          </a:prstGeom>
        </p:spPr>
      </p:pic>
      <p:sp>
        <p:nvSpPr>
          <p:cNvPr id="8" name="TextBox 1"/>
          <p:cNvSpPr txBox="1"/>
          <p:nvPr/>
        </p:nvSpPr>
        <p:spPr>
          <a:xfrm>
            <a:off x="88033" y="271780"/>
            <a:ext cx="1067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NAT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730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6407993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908145"/>
            <a:ext cx="12192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95" y="1082947"/>
            <a:ext cx="4556845" cy="5480072"/>
          </a:xfrm>
          <a:prstGeom prst="rect">
            <a:avLst/>
          </a:prstGeom>
        </p:spPr>
      </p:pic>
      <p:sp>
        <p:nvSpPr>
          <p:cNvPr id="17" name="TextBox 1"/>
          <p:cNvSpPr txBox="1"/>
          <p:nvPr/>
        </p:nvSpPr>
        <p:spPr>
          <a:xfrm>
            <a:off x="88033" y="271780"/>
            <a:ext cx="1067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FZHei-B01S" panose="02010601030101010101" pitchFamily="2" charset="-122"/>
              </a:rPr>
              <a:t>NAT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FZHei-B01S" panose="0201060103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731370" y="2886396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NimbusRomNo9L-Regu"/>
              </a:rPr>
              <a:t>From these salient maps </a:t>
            </a:r>
            <a:r>
              <a:rPr lang="en-US" altLang="zh-CN" dirty="0" smtClean="0">
                <a:solidFill>
                  <a:srgbClr val="000000"/>
                </a:solidFill>
                <a:latin typeface="NimbusRomNo9L-Regu"/>
              </a:rPr>
              <a:t>we can </a:t>
            </a:r>
            <a:r>
              <a:rPr lang="en-US" altLang="zh-CN" dirty="0">
                <a:solidFill>
                  <a:srgbClr val="000000"/>
                </a:solidFill>
                <a:latin typeface="NimbusRomNo9L-Regu"/>
              </a:rPr>
              <a:t>see that all models have relatively good </a:t>
            </a:r>
            <a:r>
              <a:rPr lang="en-US" altLang="zh-CN" dirty="0" smtClean="0">
                <a:solidFill>
                  <a:srgbClr val="000000"/>
                </a:solidFill>
                <a:latin typeface="NimbusRomNo9L-Regu"/>
              </a:rPr>
              <a:t>interpretability, though </a:t>
            </a:r>
            <a:r>
              <a:rPr lang="en-US" altLang="zh-CN" dirty="0">
                <a:solidFill>
                  <a:srgbClr val="000000"/>
                </a:solidFill>
                <a:latin typeface="NimbusRomNo9L-Regu"/>
              </a:rPr>
              <a:t>they focus on slightly different areas. NAT </a:t>
            </a:r>
            <a:r>
              <a:rPr lang="en-US" altLang="zh-CN" dirty="0" smtClean="0">
                <a:solidFill>
                  <a:srgbClr val="000000"/>
                </a:solidFill>
                <a:latin typeface="NimbusRomNo9L-Regu"/>
              </a:rPr>
              <a:t>appears to </a:t>
            </a:r>
            <a:r>
              <a:rPr lang="en-US" altLang="zh-CN" dirty="0">
                <a:solidFill>
                  <a:srgbClr val="000000"/>
                </a:solidFill>
                <a:latin typeface="NimbusRomNo9L-Regu"/>
              </a:rPr>
              <a:t>be slightly better at edge detection, which we </a:t>
            </a:r>
            <a:r>
              <a:rPr lang="en-US" altLang="zh-CN" dirty="0" smtClean="0">
                <a:solidFill>
                  <a:srgbClr val="000000"/>
                </a:solidFill>
                <a:latin typeface="NimbusRomNo9L-Regu"/>
              </a:rPr>
              <a:t>believe is due </a:t>
            </a:r>
            <a:r>
              <a:rPr lang="en-US" altLang="zh-CN" dirty="0">
                <a:solidFill>
                  <a:srgbClr val="000000"/>
                </a:solidFill>
                <a:latin typeface="NimbusRomNo9L-Regu"/>
              </a:rPr>
              <a:t>to the localized attention mechanism, that we have presented in this work, as well as the convolutional </a:t>
            </a:r>
            <a:r>
              <a:rPr lang="en-US" altLang="zh-CN" dirty="0" err="1" smtClean="0">
                <a:solidFill>
                  <a:srgbClr val="000000"/>
                </a:solidFill>
                <a:latin typeface="NimbusRomNo9L-Regu"/>
              </a:rPr>
              <a:t>tokenizer</a:t>
            </a:r>
            <a:r>
              <a:rPr lang="en-US" altLang="zh-CN" dirty="0" smtClean="0">
                <a:solidFill>
                  <a:srgbClr val="000000"/>
                </a:solidFill>
                <a:latin typeface="NimbusRomNo9L-Regu"/>
              </a:rPr>
              <a:t> and </a:t>
            </a:r>
            <a:r>
              <a:rPr lang="en-US" altLang="zh-CN" dirty="0" err="1">
                <a:solidFill>
                  <a:srgbClr val="000000"/>
                </a:solidFill>
                <a:latin typeface="NimbusRomNo9L-Regu"/>
              </a:rPr>
              <a:t>downsamplers</a:t>
            </a:r>
            <a:r>
              <a:rPr lang="en-US" altLang="zh-CN" dirty="0"/>
              <a:t> </a:t>
            </a:r>
            <a:br>
              <a:rPr lang="en-US" altLang="zh-CN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4061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4465216" y="2382031"/>
            <a:ext cx="3261568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en-US" altLang="zh-CN" sz="96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Q&amp;A</a:t>
            </a:r>
            <a:endParaRPr lang="zh-CN" altLang="en-US" sz="9600" b="1" dirty="0">
              <a:solidFill>
                <a:schemeClr val="accent1">
                  <a:lumMod val="7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908145"/>
            <a:ext cx="12192000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>
            <a:extLst>
              <a:ext uri="{FF2B5EF4-FFF2-40B4-BE49-F238E27FC236}">
                <a16:creationId xmlns="" xmlns:a16="http://schemas.microsoft.com/office/drawing/2014/main" id="{EDD004D9-22D3-40F3-9684-79F6E7F3CD74}"/>
              </a:ext>
            </a:extLst>
          </p:cNvPr>
          <p:cNvCxnSpPr/>
          <p:nvPr/>
        </p:nvCxnSpPr>
        <p:spPr>
          <a:xfrm>
            <a:off x="0" y="6407993"/>
            <a:ext cx="12192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87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7418</TotalTime>
  <Words>297</Words>
  <Application>Microsoft Office PowerPoint</Application>
  <PresentationFormat>宽屏</PresentationFormat>
  <Paragraphs>32</Paragraphs>
  <Slides>9</Slides>
  <Notes>9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FZHei-B01S</vt:lpstr>
      <vt:lpstr>NimbusRomNo9L-Regu</vt:lpstr>
      <vt:lpstr>宋体</vt:lpstr>
      <vt:lpstr>微软雅黑</vt:lpstr>
      <vt:lpstr>Arial</vt:lpstr>
      <vt:lpstr>Calibri</vt:lpstr>
      <vt:lpstr>Calibri Light</vt:lpstr>
      <vt:lpstr>Wingdings</vt:lpstr>
      <vt:lpstr>Office 主题</vt:lpstr>
      <vt:lpstr>程序包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tqf</dc:creator>
  <cp:lastModifiedBy>tqf</cp:lastModifiedBy>
  <cp:revision>162</cp:revision>
  <dcterms:created xsi:type="dcterms:W3CDTF">2021-07-01T08:45:47Z</dcterms:created>
  <dcterms:modified xsi:type="dcterms:W3CDTF">2022-05-07T06:17:42Z</dcterms:modified>
</cp:coreProperties>
</file>

<file path=docProps/thumbnail.jpeg>
</file>